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71" r:id="rId5"/>
    <p:sldId id="274" r:id="rId6"/>
    <p:sldId id="275" r:id="rId7"/>
    <p:sldId id="276" r:id="rId8"/>
    <p:sldId id="260" r:id="rId9"/>
    <p:sldId id="265" r:id="rId10"/>
    <p:sldId id="266" r:id="rId11"/>
    <p:sldId id="277" r:id="rId12"/>
    <p:sldId id="278" r:id="rId13"/>
    <p:sldId id="267" r:id="rId14"/>
    <p:sldId id="268" r:id="rId15"/>
    <p:sldId id="258" r:id="rId16"/>
    <p:sldId id="264" r:id="rId17"/>
    <p:sldId id="262" r:id="rId18"/>
    <p:sldId id="280" r:id="rId19"/>
    <p:sldId id="261" r:id="rId20"/>
    <p:sldId id="269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3" autoAdjust="0"/>
    <p:restoredTop sz="94660"/>
  </p:normalViewPr>
  <p:slideViewPr>
    <p:cSldViewPr snapToGrid="0">
      <p:cViewPr>
        <p:scale>
          <a:sx n="89" d="100"/>
          <a:sy n="89" d="100"/>
        </p:scale>
        <p:origin x="15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7649910" y="505123"/>
            <a:ext cx="410721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CNN </a:t>
            </a:r>
          </a:p>
          <a:p>
            <a:pPr algn="r"/>
            <a:r>
              <a:rPr lang="en-US" altLang="ko-KR" sz="4000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for </a:t>
            </a:r>
          </a:p>
          <a:p>
            <a:pPr algn="r"/>
            <a:r>
              <a:rPr lang="en-US" altLang="ko-KR" sz="48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Sentence</a:t>
            </a:r>
            <a:r>
              <a:rPr lang="en-US" altLang="ko-KR" sz="4800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</a:p>
          <a:p>
            <a:pPr algn="r"/>
            <a:r>
              <a:rPr lang="en-US" altLang="ko-KR" sz="48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Classification</a:t>
            </a:r>
            <a:endParaRPr lang="ko-KR" altLang="en-US" sz="4800" b="1" dirty="0">
              <a:solidFill>
                <a:schemeClr val="accent5">
                  <a:lumMod val="7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500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4</a:t>
            </a:r>
            <a:r>
              <a:rPr lang="ko-KR" altLang="en-US" sz="2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조 최정윤 </a:t>
            </a:r>
            <a:r>
              <a:rPr lang="ko-KR" altLang="en-US" sz="2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신예진</a:t>
            </a:r>
            <a:r>
              <a:rPr lang="ko-KR" altLang="en-US" sz="2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김민규 </a:t>
            </a:r>
            <a:r>
              <a:rPr lang="ko-KR" altLang="en-US" sz="2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오다건</a:t>
            </a:r>
            <a:endParaRPr lang="ko-KR" altLang="en-US" sz="2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/>
          <p:nvPr/>
        </p:nvGrpSpPr>
        <p:grpSpPr>
          <a:xfrm>
            <a:off x="6969211" y="3355043"/>
            <a:ext cx="4787914" cy="180000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B3E5A7-DBE6-FD4D-811D-0CBECF56369A}"/>
              </a:ext>
            </a:extLst>
          </p:cNvPr>
          <p:cNvSpPr/>
          <p:nvPr/>
        </p:nvSpPr>
        <p:spPr>
          <a:xfrm>
            <a:off x="1051308" y="1513506"/>
            <a:ext cx="3705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Static model </a:t>
            </a:r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결과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(word2vec) </a:t>
            </a:r>
            <a:endParaRPr kumimoji="1" lang="ko-KR" altLang="en-US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0DF6FF-86EB-CC43-B1A7-418ED3F8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1" y="2739933"/>
            <a:ext cx="4608579" cy="14401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7C800C-0455-C643-8169-A7FC252E7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42" y="1178606"/>
            <a:ext cx="5175322" cy="4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B3E5A7-DBE6-FD4D-811D-0CBECF56369A}"/>
              </a:ext>
            </a:extLst>
          </p:cNvPr>
          <p:cNvSpPr/>
          <p:nvPr/>
        </p:nvSpPr>
        <p:spPr>
          <a:xfrm>
            <a:off x="1051308" y="1513506"/>
            <a:ext cx="4082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Non-Static model </a:t>
            </a:r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결과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fasttext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endParaRPr kumimoji="1" lang="ko-KR" altLang="en-US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B380E6-1992-034D-9D00-0EE2DA639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6" y="2799066"/>
            <a:ext cx="5117094" cy="1648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862B84-DD35-3E49-A58A-DCA75940B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7" y="1242731"/>
            <a:ext cx="5331862" cy="51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9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B3E5A7-DBE6-FD4D-811D-0CBECF56369A}"/>
              </a:ext>
            </a:extLst>
          </p:cNvPr>
          <p:cNvSpPr/>
          <p:nvPr/>
        </p:nvSpPr>
        <p:spPr>
          <a:xfrm>
            <a:off x="1051308" y="1513506"/>
            <a:ext cx="437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Non- Static model </a:t>
            </a:r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결과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(word2vec) </a:t>
            </a:r>
            <a:endParaRPr kumimoji="1" lang="ko-KR" altLang="en-US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8CCC8E-CD4C-0E48-ABD8-F7FAF224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2883360"/>
            <a:ext cx="5005147" cy="15615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D946F9-3E8E-3546-8210-FB7BC666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94" y="1612933"/>
            <a:ext cx="4469372" cy="4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1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4686F08-9F4D-2744-9BDB-768E1149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96" y="2443306"/>
            <a:ext cx="3322782" cy="2946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09DFE7-CD5A-AB48-B460-DB878E19D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0" y="2425949"/>
            <a:ext cx="3600683" cy="2981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A6FF67-EF9B-3146-BCA8-CFC057972A09}"/>
              </a:ext>
            </a:extLst>
          </p:cNvPr>
          <p:cNvSpPr txBox="1"/>
          <p:nvPr/>
        </p:nvSpPr>
        <p:spPr>
          <a:xfrm>
            <a:off x="1233314" y="1448606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단어가 너무 많아서 잘 안보이지만</a:t>
            </a:r>
            <a:r>
              <a:rPr kumimoji="1" lang="en-US" altLang="ko-KR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  <a:r>
              <a:rPr kumimoji="1" lang="ko-KR" altLang="en-US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자세히 들여다보면</a:t>
            </a:r>
            <a:r>
              <a:rPr kumimoji="1" lang="en-US" altLang="ko-KR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….</a:t>
            </a:r>
            <a:endParaRPr kumimoji="1" lang="ko-KR" altLang="en-US" b="1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2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6427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Visualization_ </a:t>
            </a:r>
            <a:r>
              <a:rPr lang="en-US" altLang="ko-KR" sz="24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most similar words for…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949DCC-1BCC-CB47-A53F-1BC1F0CC8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201" y="1310881"/>
            <a:ext cx="7567468" cy="50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616239" y="358499"/>
            <a:ext cx="263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Pseudo</a:t>
            </a:r>
            <a:r>
              <a:rPr lang="ko-KR" altLang="en-US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0"/>
            <a:ext cx="7254178" cy="6558455"/>
            <a:chOff x="0" y="0"/>
            <a:chExt cx="7254178" cy="65584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C1B21EE-201F-2F46-995A-75682466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15" y="1371600"/>
            <a:ext cx="9781301" cy="49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616239" y="358499"/>
            <a:ext cx="263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Pseudo</a:t>
            </a:r>
            <a:r>
              <a:rPr lang="ko-KR" altLang="en-US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0"/>
            <a:ext cx="7254178" cy="6558455"/>
            <a:chOff x="0" y="0"/>
            <a:chExt cx="7254178" cy="65584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086C99E-833A-CF48-8DB9-3EDA7D76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65" y="1202842"/>
            <a:ext cx="9610760" cy="53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96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85743" y="403514"/>
            <a:ext cx="2487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Comparison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2442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FB5889-8809-4DF2-8C43-54194BCBCE44}"/>
              </a:ext>
            </a:extLst>
          </p:cNvPr>
          <p:cNvGrpSpPr/>
          <p:nvPr/>
        </p:nvGrpSpPr>
        <p:grpSpPr>
          <a:xfrm>
            <a:off x="177745" y="898289"/>
            <a:ext cx="7073287" cy="180000"/>
            <a:chOff x="177745" y="987893"/>
            <a:chExt cx="7073287" cy="18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5" y="1058842"/>
              <a:ext cx="7073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AB320B3-5D71-4B4F-BE71-CEC9534E15E6}"/>
                </a:ext>
              </a:extLst>
            </p:cNvPr>
            <p:cNvSpPr/>
            <p:nvPr/>
          </p:nvSpPr>
          <p:spPr>
            <a:xfrm>
              <a:off x="872252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88B17A-4A49-3847-AD8A-B5833F1675F2}"/>
              </a:ext>
            </a:extLst>
          </p:cNvPr>
          <p:cNvGrpSpPr/>
          <p:nvPr/>
        </p:nvGrpSpPr>
        <p:grpSpPr>
          <a:xfrm>
            <a:off x="3602067" y="1781185"/>
            <a:ext cx="4652164" cy="1574800"/>
            <a:chOff x="962252" y="2650044"/>
            <a:chExt cx="4652164" cy="1574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D20C82-65F2-ED4B-AA4D-568AEFE9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52" y="2650044"/>
              <a:ext cx="4652164" cy="1574800"/>
            </a:xfrm>
            <a:prstGeom prst="rect">
              <a:avLst/>
            </a:prstGeom>
          </p:spPr>
        </p:pic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79F86F77-4C9E-4240-B2C7-321C36D1FC7D}"/>
                </a:ext>
              </a:extLst>
            </p:cNvPr>
            <p:cNvCxnSpPr/>
            <p:nvPr/>
          </p:nvCxnSpPr>
          <p:spPr>
            <a:xfrm>
              <a:off x="962252" y="2650044"/>
              <a:ext cx="0" cy="157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6C6D272-EFD0-664E-AC36-6401A8090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10681"/>
              </p:ext>
            </p:extLst>
          </p:nvPr>
        </p:nvGraphicFramePr>
        <p:xfrm>
          <a:off x="3073188" y="3787072"/>
          <a:ext cx="6083511" cy="17682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25887">
                  <a:extLst>
                    <a:ext uri="{9D8B030D-6E8A-4147-A177-3AD203B41FA5}">
                      <a16:colId xmlns:a16="http://schemas.microsoft.com/office/drawing/2014/main" val="2781820731"/>
                    </a:ext>
                  </a:extLst>
                </a:gridCol>
                <a:gridCol w="1865098">
                  <a:extLst>
                    <a:ext uri="{9D8B030D-6E8A-4147-A177-3AD203B41FA5}">
                      <a16:colId xmlns:a16="http://schemas.microsoft.com/office/drawing/2014/main" val="3808789918"/>
                    </a:ext>
                  </a:extLst>
                </a:gridCol>
                <a:gridCol w="1892526">
                  <a:extLst>
                    <a:ext uri="{9D8B030D-6E8A-4147-A177-3AD203B41FA5}">
                      <a16:colId xmlns:a16="http://schemas.microsoft.com/office/drawing/2014/main" val="1864829538"/>
                    </a:ext>
                  </a:extLst>
                </a:gridCol>
              </a:tblGrid>
              <a:tr h="413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Model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MR(word2vec)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MR(</a:t>
                      </a:r>
                      <a:r>
                        <a:rPr lang="en-US" altLang="ko-KR" dirty="0" err="1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fasttext</a:t>
                      </a:r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)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379623"/>
                  </a:ext>
                </a:extLst>
              </a:tr>
              <a:tr h="4857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CNN-rand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73.11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73.11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587200"/>
                  </a:ext>
                </a:extLst>
              </a:tr>
              <a:tr h="4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CNN-static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81.30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82.56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319556"/>
                  </a:ext>
                </a:extLst>
              </a:tr>
              <a:tr h="419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CNN-non static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81.75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82.65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47178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9CD3DE-C29E-2F4C-9760-68DCAC97EDFC}"/>
              </a:ext>
            </a:extLst>
          </p:cNvPr>
          <p:cNvGrpSpPr/>
          <p:nvPr/>
        </p:nvGrpSpPr>
        <p:grpSpPr>
          <a:xfrm>
            <a:off x="788558" y="157292"/>
            <a:ext cx="263694" cy="6558455"/>
            <a:chOff x="382695" y="0"/>
            <a:chExt cx="263694" cy="6558455"/>
          </a:xfrm>
        </p:grpSpPr>
        <p:cxnSp>
          <p:nvCxnSpPr>
            <p:cNvPr id="27" name="직선 연결선 4">
              <a:extLst>
                <a:ext uri="{FF2B5EF4-FFF2-40B4-BE49-F238E27FC236}">
                  <a16:creationId xmlns:a16="http://schemas.microsoft.com/office/drawing/2014/main" id="{97D8CCFE-AE00-584C-8913-6FFFD7B5D1D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45F73F-9DD3-6B48-BEE6-FA3A6D191CCF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2A77115-67EC-5048-B2F6-7B64145AA2B2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30" name="이등변 삼각형 8">
              <a:extLst>
                <a:ext uri="{FF2B5EF4-FFF2-40B4-BE49-F238E27FC236}">
                  <a16:creationId xmlns:a16="http://schemas.microsoft.com/office/drawing/2014/main" id="{477B3CD6-B5A5-C647-8AE9-B9DFAB652F2B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5042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85743" y="403514"/>
            <a:ext cx="443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Fasttext</a:t>
            </a:r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&gt; word2vec?!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2442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FB5889-8809-4DF2-8C43-54194BCBCE44}"/>
              </a:ext>
            </a:extLst>
          </p:cNvPr>
          <p:cNvGrpSpPr/>
          <p:nvPr/>
        </p:nvGrpSpPr>
        <p:grpSpPr>
          <a:xfrm>
            <a:off x="177745" y="898289"/>
            <a:ext cx="7073287" cy="180000"/>
            <a:chOff x="177745" y="987893"/>
            <a:chExt cx="7073287" cy="18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5" y="1058842"/>
              <a:ext cx="7073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AB320B3-5D71-4B4F-BE71-CEC9534E15E6}"/>
                </a:ext>
              </a:extLst>
            </p:cNvPr>
            <p:cNvSpPr/>
            <p:nvPr/>
          </p:nvSpPr>
          <p:spPr>
            <a:xfrm>
              <a:off x="872252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9CD3DE-C29E-2F4C-9760-68DCAC97EDFC}"/>
              </a:ext>
            </a:extLst>
          </p:cNvPr>
          <p:cNvGrpSpPr/>
          <p:nvPr/>
        </p:nvGrpSpPr>
        <p:grpSpPr>
          <a:xfrm>
            <a:off x="788558" y="157292"/>
            <a:ext cx="263694" cy="6558455"/>
            <a:chOff x="382695" y="0"/>
            <a:chExt cx="263694" cy="6558455"/>
          </a:xfrm>
        </p:grpSpPr>
        <p:cxnSp>
          <p:nvCxnSpPr>
            <p:cNvPr id="27" name="직선 연결선 4">
              <a:extLst>
                <a:ext uri="{FF2B5EF4-FFF2-40B4-BE49-F238E27FC236}">
                  <a16:creationId xmlns:a16="http://schemas.microsoft.com/office/drawing/2014/main" id="{97D8CCFE-AE00-584C-8913-6FFFD7B5D1D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45F73F-9DD3-6B48-BEE6-FA3A6D191CCF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2A77115-67EC-5048-B2F6-7B64145AA2B2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30" name="이등변 삼각형 8">
              <a:extLst>
                <a:ext uri="{FF2B5EF4-FFF2-40B4-BE49-F238E27FC236}">
                  <a16:creationId xmlns:a16="http://schemas.microsoft.com/office/drawing/2014/main" id="{477B3CD6-B5A5-C647-8AE9-B9DFAB652F2B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EB0477-523C-124B-9F14-EBD9A15B1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424874"/>
              </p:ext>
            </p:extLst>
          </p:nvPr>
        </p:nvGraphicFramePr>
        <p:xfrm>
          <a:off x="3253297" y="1960604"/>
          <a:ext cx="6083511" cy="17682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25887">
                  <a:extLst>
                    <a:ext uri="{9D8B030D-6E8A-4147-A177-3AD203B41FA5}">
                      <a16:colId xmlns:a16="http://schemas.microsoft.com/office/drawing/2014/main" val="2781820731"/>
                    </a:ext>
                  </a:extLst>
                </a:gridCol>
                <a:gridCol w="1865098">
                  <a:extLst>
                    <a:ext uri="{9D8B030D-6E8A-4147-A177-3AD203B41FA5}">
                      <a16:colId xmlns:a16="http://schemas.microsoft.com/office/drawing/2014/main" val="3808789918"/>
                    </a:ext>
                  </a:extLst>
                </a:gridCol>
                <a:gridCol w="1892526">
                  <a:extLst>
                    <a:ext uri="{9D8B030D-6E8A-4147-A177-3AD203B41FA5}">
                      <a16:colId xmlns:a16="http://schemas.microsoft.com/office/drawing/2014/main" val="1864829538"/>
                    </a:ext>
                  </a:extLst>
                </a:gridCol>
              </a:tblGrid>
              <a:tr h="413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Model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MR(word2vec)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MR(</a:t>
                      </a:r>
                      <a:r>
                        <a:rPr lang="en-US" altLang="ko-KR" dirty="0" err="1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fasttext</a:t>
                      </a:r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)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379623"/>
                  </a:ext>
                </a:extLst>
              </a:tr>
              <a:tr h="4857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CNN-rand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73.11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73.11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587200"/>
                  </a:ext>
                </a:extLst>
              </a:tr>
              <a:tr h="4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CNN-static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81.30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82.56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319556"/>
                  </a:ext>
                </a:extLst>
              </a:tr>
              <a:tr h="419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CNN-non static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81.75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82.65</a:t>
                      </a:r>
                      <a:endParaRPr lang="ko-KR" altLang="en-US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4717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2B60A7-FCB9-444A-A991-32956317B79B}"/>
              </a:ext>
            </a:extLst>
          </p:cNvPr>
          <p:cNvSpPr txBox="1"/>
          <p:nvPr/>
        </p:nvSpPr>
        <p:spPr>
          <a:xfrm>
            <a:off x="4086107" y="4683089"/>
            <a:ext cx="4855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Word2vec(2013)  vs Fast text (2016,2017) </a:t>
            </a:r>
          </a:p>
          <a:p>
            <a:pPr algn="ctr"/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단어는 </a:t>
            </a:r>
            <a:r>
              <a:rPr lang="en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Embedding</a:t>
            </a:r>
            <a:r>
              <a:rPr lang="ko-KR" altLang="en-US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된 </a:t>
            </a:r>
            <a:r>
              <a:rPr lang="en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n-gram</a:t>
            </a:r>
            <a:r>
              <a:rPr lang="ko-KR" altLang="en-US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의 합으로 표현됨</a:t>
            </a:r>
            <a:endParaRPr lang="en-US" altLang="ko-KR" sz="16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en-US" altLang="ko-KR" sz="1600" dirty="0">
                <a:solidFill>
                  <a:srgbClr val="C0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OOV </a:t>
            </a:r>
            <a:r>
              <a:rPr lang="ko-KR" altLang="en-US" sz="1600" dirty="0">
                <a:solidFill>
                  <a:srgbClr val="C0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해결</a:t>
            </a:r>
            <a:r>
              <a:rPr lang="en-US" altLang="ko-KR" sz="1600" dirty="0">
                <a:solidFill>
                  <a:srgbClr val="C0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희소 단어에 대한 더 좋은 </a:t>
            </a:r>
            <a:r>
              <a:rPr lang="en-US" altLang="ko-KR" sz="1600" dirty="0">
                <a:solidFill>
                  <a:srgbClr val="C0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embedding.</a:t>
            </a:r>
          </a:p>
          <a:p>
            <a:pPr algn="ctr"/>
            <a:r>
              <a:rPr lang="ko-KR" altLang="en-US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그 결과 빠르고 좋은 성능을 가진다</a:t>
            </a:r>
            <a:r>
              <a:rPr lang="en-US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  <a:endParaRPr kumimoji="1" lang="ko-KR" altLang="en-US" sz="16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26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65748" y="280402"/>
            <a:ext cx="19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Predict…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5</a:t>
            </a:r>
            <a:endParaRPr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F1B193-90D8-454D-8667-BE2465F678E7}"/>
              </a:ext>
            </a:extLst>
          </p:cNvPr>
          <p:cNvGrpSpPr/>
          <p:nvPr/>
        </p:nvGrpSpPr>
        <p:grpSpPr>
          <a:xfrm>
            <a:off x="464576" y="988289"/>
            <a:ext cx="11422624" cy="5349445"/>
            <a:chOff x="743926" y="1611292"/>
            <a:chExt cx="7251032" cy="475797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F8F5B9D-DFF2-41C1-91CF-65635D89D3D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553257C-579B-4ADC-8CA1-2149DC355F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ln w="76200"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742500" y="1691692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AC5E28-DAB8-4075-8C23-5D8D7FA8E68D}"/>
                </a:ext>
              </a:extLst>
            </p:cNvPr>
            <p:cNvSpPr/>
            <p:nvPr/>
          </p:nvSpPr>
          <p:spPr>
            <a:xfrm>
              <a:off x="845350" y="6119767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74015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F5CF83-AAB5-414C-B587-CDB99C64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11" y="1287397"/>
            <a:ext cx="7523461" cy="47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48353" y="40062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Data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5A62D-86F8-A145-8AA4-9DD28CBCCD01}"/>
              </a:ext>
            </a:extLst>
          </p:cNvPr>
          <p:cNvSpPr txBox="1"/>
          <p:nvPr/>
        </p:nvSpPr>
        <p:spPr>
          <a:xfrm>
            <a:off x="2225892" y="572790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MR  data</a:t>
            </a:r>
            <a:endParaRPr kumimoji="1" lang="ko-KR" altLang="en-US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E70F-F337-F647-A8B9-126C397EB27C}"/>
              </a:ext>
            </a:extLst>
          </p:cNvPr>
          <p:cNvSpPr txBox="1"/>
          <p:nvPr/>
        </p:nvSpPr>
        <p:spPr>
          <a:xfrm>
            <a:off x="4123750" y="1636924"/>
            <a:ext cx="40799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리뷰</a:t>
            </a:r>
            <a:r>
              <a:rPr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당 하나의 문장으로 된 영화 리뷰</a:t>
            </a:r>
            <a:endParaRPr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endParaRPr kumimoji="1" lang="en-US" altLang="ko-KR" sz="16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ko-KR" altLang="en-US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부정</a:t>
            </a:r>
            <a:r>
              <a:rPr kumimoji="1" lang="en-US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:0,</a:t>
            </a:r>
            <a:r>
              <a:rPr kumimoji="1" lang="ko-KR" altLang="en-US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긍정</a:t>
            </a:r>
            <a:r>
              <a:rPr kumimoji="1" lang="en-US" altLang="ko-KR" sz="1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:1)</a:t>
            </a:r>
            <a:endParaRPr kumimoji="1" lang="ko-KR" altLang="en-US" sz="16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7C364B-8AA7-6E4E-97DB-5109354D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15" y="2436584"/>
            <a:ext cx="5677165" cy="26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27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65748" y="280402"/>
            <a:ext cx="19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Predict…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5</a:t>
            </a:r>
            <a:endParaRPr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F1B193-90D8-454D-8667-BE2465F678E7}"/>
              </a:ext>
            </a:extLst>
          </p:cNvPr>
          <p:cNvGrpSpPr/>
          <p:nvPr/>
        </p:nvGrpSpPr>
        <p:grpSpPr>
          <a:xfrm>
            <a:off x="464576" y="988289"/>
            <a:ext cx="11422624" cy="5349445"/>
            <a:chOff x="743926" y="1611292"/>
            <a:chExt cx="7251032" cy="475797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F8F5B9D-DFF2-41C1-91CF-65635D89D3D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553257C-579B-4ADC-8CA1-2149DC355F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ln w="76200"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742500" y="1691692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AC5E28-DAB8-4075-8C23-5D8D7FA8E68D}"/>
                </a:ext>
              </a:extLst>
            </p:cNvPr>
            <p:cNvSpPr/>
            <p:nvPr/>
          </p:nvSpPr>
          <p:spPr>
            <a:xfrm>
              <a:off x="845350" y="6119767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74015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3800B18-1426-2D4C-87DA-8D518492E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35" y="2422904"/>
            <a:ext cx="8610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5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65748" y="280402"/>
            <a:ext cx="19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Predict…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5</a:t>
            </a:r>
            <a:endParaRPr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F1B193-90D8-454D-8667-BE2465F678E7}"/>
              </a:ext>
            </a:extLst>
          </p:cNvPr>
          <p:cNvGrpSpPr/>
          <p:nvPr/>
        </p:nvGrpSpPr>
        <p:grpSpPr>
          <a:xfrm>
            <a:off x="464576" y="988289"/>
            <a:ext cx="11422624" cy="5349445"/>
            <a:chOff x="743926" y="1611292"/>
            <a:chExt cx="7251032" cy="475797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F8F5B9D-DFF2-41C1-91CF-65635D89D3D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553257C-579B-4ADC-8CA1-2149DC355F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ln w="76200"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742500" y="1691692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AC5E28-DAB8-4075-8C23-5D8D7FA8E68D}"/>
                </a:ext>
              </a:extLst>
            </p:cNvPr>
            <p:cNvSpPr/>
            <p:nvPr/>
          </p:nvSpPr>
          <p:spPr>
            <a:xfrm>
              <a:off x="845350" y="6119767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74015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AFD9D12-4457-D347-AAB9-94A2D563B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13" y="2435270"/>
            <a:ext cx="8407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2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48353" y="40062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Data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5A62D-86F8-A145-8AA4-9DD28CBCCD01}"/>
              </a:ext>
            </a:extLst>
          </p:cNvPr>
          <p:cNvSpPr txBox="1"/>
          <p:nvPr/>
        </p:nvSpPr>
        <p:spPr>
          <a:xfrm>
            <a:off x="2225892" y="572790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MR  data</a:t>
            </a:r>
            <a:endParaRPr kumimoji="1" lang="ko-KR" altLang="en-US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8122D8-4739-4F41-A461-7F01F68F5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31" y="2230458"/>
            <a:ext cx="8331200" cy="356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A7B5-B4CB-4B48-A32C-85D06A2E0A9E}"/>
              </a:ext>
            </a:extLst>
          </p:cNvPr>
          <p:cNvSpPr txBox="1"/>
          <p:nvPr/>
        </p:nvSpPr>
        <p:spPr>
          <a:xfrm>
            <a:off x="4018044" y="1782900"/>
            <a:ext cx="5054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긍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부정을 나타내는 명확한 어휘가 들어간 리뷰</a:t>
            </a:r>
          </a:p>
        </p:txBody>
      </p:sp>
    </p:spTree>
    <p:extLst>
      <p:ext uri="{BB962C8B-B14F-4D97-AF65-F5344CB8AC3E}">
        <p14:creationId xmlns:p14="http://schemas.microsoft.com/office/powerpoint/2010/main" val="134831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48353" y="40062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Data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5A62D-86F8-A145-8AA4-9DD28CBCCD01}"/>
              </a:ext>
            </a:extLst>
          </p:cNvPr>
          <p:cNvSpPr txBox="1"/>
          <p:nvPr/>
        </p:nvSpPr>
        <p:spPr>
          <a:xfrm>
            <a:off x="2225892" y="572790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MR  data</a:t>
            </a:r>
            <a:endParaRPr kumimoji="1" lang="ko-KR" altLang="en-US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E70F-F337-F647-A8B9-126C397EB27C}"/>
              </a:ext>
            </a:extLst>
          </p:cNvPr>
          <p:cNvSpPr txBox="1"/>
          <p:nvPr/>
        </p:nvSpPr>
        <p:spPr>
          <a:xfrm>
            <a:off x="3625515" y="1600854"/>
            <a:ext cx="5352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문장의 내용을 이해해야 </a:t>
            </a:r>
            <a:r>
              <a:rPr lang="ko-KR" altLang="en-US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긍</a:t>
            </a:r>
            <a:r>
              <a:rPr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부정 판단 가능한 리뷰</a:t>
            </a:r>
            <a:endParaRPr kumimoji="1" lang="ko-KR" altLang="en-US" sz="16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B1EFF6-14FA-2948-9DD6-92AC5FA1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64" y="2000964"/>
            <a:ext cx="9010650" cy="42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48353" y="40062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Data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5A62D-86F8-A145-8AA4-9DD28CBCCD01}"/>
              </a:ext>
            </a:extLst>
          </p:cNvPr>
          <p:cNvSpPr txBox="1"/>
          <p:nvPr/>
        </p:nvSpPr>
        <p:spPr>
          <a:xfrm>
            <a:off x="2225892" y="572790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MR  data</a:t>
            </a:r>
            <a:endParaRPr kumimoji="1" lang="ko-KR" altLang="en-US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E70F-F337-F647-A8B9-126C397EB27C}"/>
              </a:ext>
            </a:extLst>
          </p:cNvPr>
          <p:cNvSpPr txBox="1"/>
          <p:nvPr/>
        </p:nvSpPr>
        <p:spPr>
          <a:xfrm>
            <a:off x="3069345" y="1663772"/>
            <a:ext cx="714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영화의 줄거리 리뷰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영화에 대한 이해가 있어야 판단이 가능한 리뷰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8ACD25-BE77-4244-8993-D4DEF7A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31" y="2090882"/>
            <a:ext cx="9220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48353" y="40062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Data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5A62D-86F8-A145-8AA4-9DD28CBCCD01}"/>
              </a:ext>
            </a:extLst>
          </p:cNvPr>
          <p:cNvSpPr txBox="1"/>
          <p:nvPr/>
        </p:nvSpPr>
        <p:spPr>
          <a:xfrm>
            <a:off x="2225892" y="572790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MR  data</a:t>
            </a:r>
            <a:endParaRPr kumimoji="1" lang="ko-KR" altLang="en-US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E70F-F337-F647-A8B9-126C397EB27C}"/>
              </a:ext>
            </a:extLst>
          </p:cNvPr>
          <p:cNvSpPr txBox="1"/>
          <p:nvPr/>
        </p:nvSpPr>
        <p:spPr>
          <a:xfrm>
            <a:off x="2489585" y="1527165"/>
            <a:ext cx="7885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문장의 어떤 부분에 강조점이 있느냐에 따라 최종 </a:t>
            </a:r>
            <a:r>
              <a:rPr lang="ko-KR" altLang="en-US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긍</a:t>
            </a:r>
            <a:r>
              <a:rPr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부정이 판단되는 리뷰</a:t>
            </a:r>
          </a:p>
          <a:p>
            <a:endParaRPr kumimoji="1" lang="ko-KR" altLang="en-US" sz="16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C7666-8200-BE45-AD53-0855968B9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31" y="2217731"/>
            <a:ext cx="9220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48353" y="40062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Data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5A62D-86F8-A145-8AA4-9DD28CBCCD01}"/>
              </a:ext>
            </a:extLst>
          </p:cNvPr>
          <p:cNvSpPr txBox="1"/>
          <p:nvPr/>
        </p:nvSpPr>
        <p:spPr>
          <a:xfrm>
            <a:off x="2225892" y="572790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MR  data</a:t>
            </a:r>
            <a:endParaRPr kumimoji="1" lang="ko-KR" altLang="en-US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E70F-F337-F647-A8B9-126C397EB27C}"/>
              </a:ext>
            </a:extLst>
          </p:cNvPr>
          <p:cNvSpPr txBox="1"/>
          <p:nvPr/>
        </p:nvSpPr>
        <p:spPr>
          <a:xfrm>
            <a:off x="4272748" y="2068124"/>
            <a:ext cx="440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영어가 아닌 다른 언어로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(!!!)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작성된 리뷰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F554D-2E45-D040-AA08-26F1FBA0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695289"/>
            <a:ext cx="9364661" cy="20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33A5D3-9241-1A43-AB76-E18F750EFCFD}"/>
              </a:ext>
            </a:extLst>
          </p:cNvPr>
          <p:cNvSpPr txBox="1"/>
          <p:nvPr/>
        </p:nvSpPr>
        <p:spPr>
          <a:xfrm>
            <a:off x="907308" y="1573771"/>
            <a:ext cx="532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Random model </a:t>
            </a:r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결과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word vector Visualization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B4E73-C38B-9342-9049-30A99DA1A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08" y="2952154"/>
            <a:ext cx="4306674" cy="13548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443FA7-51D3-1D4F-89EA-005AB06B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1899611"/>
            <a:ext cx="4474028" cy="4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52131" y="277936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Visualization</a:t>
            </a:r>
            <a:endParaRPr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5F2859-EAE6-CA4F-A5B9-D4DA0EB2B65A}"/>
              </a:ext>
            </a:extLst>
          </p:cNvPr>
          <p:cNvSpPr txBox="1"/>
          <p:nvPr/>
        </p:nvSpPr>
        <p:spPr>
          <a:xfrm>
            <a:off x="1069098" y="1567542"/>
            <a:ext cx="3481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Static model </a:t>
            </a:r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결과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fasttext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endParaRPr kumimoji="1" lang="ko-KR" altLang="en-US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894BBD-67FA-D84E-8C1E-EA2B71E54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31" y="1328420"/>
            <a:ext cx="5033126" cy="4732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F289D4-8045-3844-855E-A20BA76FD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2909029"/>
            <a:ext cx="5030128" cy="15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251</Words>
  <Application>Microsoft Macintosh PowerPoint</Application>
  <PresentationFormat>와이드스크린</PresentationFormat>
  <Paragraphs>92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나눔바른고딕 UltraLight</vt:lpstr>
      <vt:lpstr>나눔스퀘어 ExtraBold</vt:lpstr>
      <vt:lpstr>맑은 고딕</vt:lpstr>
      <vt:lpstr>NanumSquareRound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오다건</cp:lastModifiedBy>
  <cp:revision>24</cp:revision>
  <cp:lastPrinted>2020-12-03T03:16:58Z</cp:lastPrinted>
  <dcterms:created xsi:type="dcterms:W3CDTF">2019-04-01T11:39:14Z</dcterms:created>
  <dcterms:modified xsi:type="dcterms:W3CDTF">2020-12-03T04:04:44Z</dcterms:modified>
</cp:coreProperties>
</file>